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91" r:id="rId5"/>
    <p:sldId id="307" r:id="rId6"/>
    <p:sldId id="315" r:id="rId7"/>
    <p:sldId id="308" r:id="rId8"/>
    <p:sldId id="309" r:id="rId9"/>
    <p:sldId id="310" r:id="rId10"/>
    <p:sldId id="316" r:id="rId11"/>
    <p:sldId id="292" r:id="rId12"/>
    <p:sldId id="317" r:id="rId13"/>
    <p:sldId id="318" r:id="rId14"/>
    <p:sldId id="311" r:id="rId15"/>
    <p:sldId id="313" r:id="rId16"/>
    <p:sldId id="312" r:id="rId17"/>
    <p:sldId id="314" r:id="rId18"/>
    <p:sldId id="276" r:id="rId19"/>
    <p:sldId id="28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39E4B-FD5B-46DE-BF7D-D72FDAA048CE}" type="datetimeFigureOut">
              <a:rPr lang="en-US" smtClean="0"/>
              <a:t>9/19/2021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24D9CA-F7F5-4DBB-8B22-0437FADFD94E}" type="slidenum">
              <a:rPr lang="en-US" smtClean="0"/>
              <a:t>‹#›</a:t>
            </a:fld>
            <a:endParaRPr lang="en-US"/>
          </a:p>
        </p:txBody>
      </p:sp>
    </p:spTree>
    <p:extLst>
      <p:ext uri="{BB962C8B-B14F-4D97-AF65-F5344CB8AC3E}">
        <p14:creationId xmlns:p14="http://schemas.microsoft.com/office/powerpoint/2010/main" val="1583137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24D9CA-F7F5-4DBB-8B22-0437FADFD94E}" type="slidenum">
              <a:rPr lang="en-US" smtClean="0"/>
              <a:t>18</a:t>
            </a:fld>
            <a:endParaRPr lang="en-US"/>
          </a:p>
        </p:txBody>
      </p:sp>
    </p:spTree>
    <p:extLst>
      <p:ext uri="{BB962C8B-B14F-4D97-AF65-F5344CB8AC3E}">
        <p14:creationId xmlns:p14="http://schemas.microsoft.com/office/powerpoint/2010/main" val="2979774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BD5F6B-46BB-41FB-A0CD-B9DA8AD0EF15}"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3757747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D5F6B-46BB-41FB-A0CD-B9DA8AD0EF15}"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478905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D5F6B-46BB-41FB-A0CD-B9DA8AD0EF15}"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2025441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D5F6B-46BB-41FB-A0CD-B9DA8AD0EF15}"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540472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BD5F6B-46BB-41FB-A0CD-B9DA8AD0EF15}"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2159697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BD5F6B-46BB-41FB-A0CD-B9DA8AD0EF15}"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2946819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BD5F6B-46BB-41FB-A0CD-B9DA8AD0EF15}" type="datetimeFigureOut">
              <a:rPr lang="en-US" smtClean="0"/>
              <a:t>9/19/2021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304564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BD5F6B-46BB-41FB-A0CD-B9DA8AD0EF15}" type="datetimeFigureOut">
              <a:rPr lang="en-US" smtClean="0"/>
              <a:t>9/19/2021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304419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D5F6B-46BB-41FB-A0CD-B9DA8AD0EF15}" type="datetimeFigureOut">
              <a:rPr lang="en-US" smtClean="0"/>
              <a:t>9/19/2021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2336056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D5F6B-46BB-41FB-A0CD-B9DA8AD0EF15}"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40114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D5F6B-46BB-41FB-A0CD-B9DA8AD0EF15}"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3445242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D5F6B-46BB-41FB-A0CD-B9DA8AD0EF15}" type="datetimeFigureOut">
              <a:rPr lang="en-US" smtClean="0"/>
              <a:t>9/19/2021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F76BE-CCC5-4B93-ABB3-FEF0DA922F0C}" type="slidenum">
              <a:rPr lang="en-US" smtClean="0"/>
              <a:t>‹#›</a:t>
            </a:fld>
            <a:endParaRPr lang="en-US"/>
          </a:p>
        </p:txBody>
      </p:sp>
    </p:spTree>
    <p:extLst>
      <p:ext uri="{BB962C8B-B14F-4D97-AF65-F5344CB8AC3E}">
        <p14:creationId xmlns:p14="http://schemas.microsoft.com/office/powerpoint/2010/main" val="2221446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636" y="1981200"/>
            <a:ext cx="8839200" cy="255454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NHẢY CAO - </a:t>
            </a:r>
          </a:p>
          <a:p>
            <a:pPr algn="ctr"/>
            <a:r>
              <a:rPr lang="vi-VN"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BÀI THỂ DỤC</a:t>
            </a:r>
            <a:endParaRPr lang="en-US"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4343400"/>
            <a:ext cx="2286000" cy="2514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1"/>
            <a:ext cx="2438400" cy="2133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10838"/>
            <a:ext cx="2438400" cy="2133600"/>
          </a:xfrm>
          <a:prstGeom prst="rect">
            <a:avLst/>
          </a:prstGeom>
        </p:spPr>
      </p:pic>
    </p:spTree>
    <p:extLst>
      <p:ext uri="{BB962C8B-B14F-4D97-AF65-F5344CB8AC3E}">
        <p14:creationId xmlns:p14="http://schemas.microsoft.com/office/powerpoint/2010/main" val="2178373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9143999" cy="5715000"/>
          </a:xfrm>
          <a:prstGeom prst="rect">
            <a:avLst/>
          </a:prstGeom>
        </p:spPr>
      </p:pic>
    </p:spTree>
    <p:extLst>
      <p:ext uri="{BB962C8B-B14F-4D97-AF65-F5344CB8AC3E}">
        <p14:creationId xmlns:p14="http://schemas.microsoft.com/office/powerpoint/2010/main" val="1726485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vi-VN" b="1" i="1" dirty="0" smtClean="0">
                <a:solidFill>
                  <a:srgbClr val="FF0000"/>
                </a:solidFill>
                <a:ea typeface="+mn-ea"/>
                <a:cs typeface="+mn-cs"/>
              </a:rPr>
              <a:t>B. BÀI </a:t>
            </a:r>
            <a:r>
              <a:rPr lang="vi-VN" b="1" i="1" dirty="0">
                <a:solidFill>
                  <a:srgbClr val="FF0000"/>
                </a:solidFill>
                <a:ea typeface="+mn-ea"/>
                <a:cs typeface="+mn-cs"/>
              </a:rPr>
              <a:t>THỂ DỤC</a:t>
            </a:r>
            <a:endParaRPr lang="en-US" dirty="0">
              <a:solidFill>
                <a:srgbClr val="FF0000"/>
              </a:solidFill>
            </a:endParaRPr>
          </a:p>
        </p:txBody>
      </p:sp>
      <p:sp>
        <p:nvSpPr>
          <p:cNvPr id="3" name="Content Placeholder 2"/>
          <p:cNvSpPr>
            <a:spLocks noGrp="1"/>
          </p:cNvSpPr>
          <p:nvPr>
            <p:ph idx="1"/>
          </p:nvPr>
        </p:nvSpPr>
        <p:spPr/>
        <p:txBody>
          <a:bodyPr/>
          <a:lstStyle/>
          <a:p>
            <a:pPr marL="571500" indent="-571500">
              <a:buAutoNum type="romanUcPeriod"/>
            </a:pPr>
            <a:r>
              <a:rPr lang="vi-VN" dirty="0" smtClean="0"/>
              <a:t>Ôn lại động tác </a:t>
            </a:r>
            <a:r>
              <a:rPr lang="vi-VN" dirty="0" smtClean="0"/>
              <a:t>1,2,3,4,5,6</a:t>
            </a:r>
            <a:endParaRPr lang="en-US" dirty="0" smtClean="0"/>
          </a:p>
          <a:p>
            <a:pPr marL="571500" indent="-571500">
              <a:buAutoNum type="romanUcPeriod"/>
            </a:pPr>
            <a:endParaRPr lang="en-US" dirty="0"/>
          </a:p>
          <a:p>
            <a:pPr marL="571500" indent="-571500">
              <a:buAutoNum type="romanUcPeriod"/>
            </a:pPr>
            <a:r>
              <a:rPr lang="vi-VN" dirty="0" smtClean="0"/>
              <a:t>Học </a:t>
            </a:r>
            <a:r>
              <a:rPr lang="vi-VN" dirty="0" smtClean="0"/>
              <a:t>động tác </a:t>
            </a:r>
            <a:r>
              <a:rPr lang="vi-VN" dirty="0" smtClean="0"/>
              <a:t>7,8</a:t>
            </a:r>
            <a:endParaRPr lang="en-US" dirty="0"/>
          </a:p>
        </p:txBody>
      </p:sp>
    </p:spTree>
    <p:extLst>
      <p:ext uri="{BB962C8B-B14F-4D97-AF65-F5344CB8AC3E}">
        <p14:creationId xmlns:p14="http://schemas.microsoft.com/office/powerpoint/2010/main" val="3113416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noAutofit/>
          </a:bodyPr>
          <a:lstStyle/>
          <a:p>
            <a:r>
              <a:rPr lang="en-US" sz="4800" dirty="0" smtClean="0">
                <a:solidFill>
                  <a:srgbClr val="FF0000"/>
                </a:solidFill>
              </a:rPr>
              <a:t>I. </a:t>
            </a:r>
            <a:r>
              <a:rPr lang="vi-VN" sz="4800" dirty="0" smtClean="0">
                <a:solidFill>
                  <a:srgbClr val="FF0000"/>
                </a:solidFill>
              </a:rPr>
              <a:t>Ôn </a:t>
            </a:r>
            <a:r>
              <a:rPr lang="vi-VN" sz="4800" dirty="0">
                <a:solidFill>
                  <a:srgbClr val="FF0000"/>
                </a:solidFill>
              </a:rPr>
              <a:t>lại động tác 1,2,3,4,5,6</a:t>
            </a:r>
            <a:br>
              <a:rPr lang="vi-VN" sz="4800" dirty="0">
                <a:solidFill>
                  <a:srgbClr val="FF0000"/>
                </a:solidFill>
              </a:rPr>
            </a:br>
            <a:endParaRPr lang="en-US" sz="4800" dirty="0">
              <a:solidFill>
                <a:srgbClr val="FF0000"/>
              </a:solidFill>
            </a:endParaRPr>
          </a:p>
        </p:txBody>
      </p:sp>
    </p:spTree>
    <p:extLst>
      <p:ext uri="{BB962C8B-B14F-4D97-AF65-F5344CB8AC3E}">
        <p14:creationId xmlns:p14="http://schemas.microsoft.com/office/powerpoint/2010/main" val="1780015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66800"/>
            <a:ext cx="8229600" cy="1143000"/>
          </a:xfrm>
        </p:spPr>
        <p:txBody>
          <a:bodyPr>
            <a:normAutofit fontScale="90000"/>
          </a:bodyPr>
          <a:lstStyle/>
          <a:p>
            <a:r>
              <a:rPr lang="en-US" dirty="0" smtClean="0">
                <a:solidFill>
                  <a:srgbClr val="FF0000"/>
                </a:solidFill>
              </a:rPr>
              <a:t>II. </a:t>
            </a:r>
            <a:r>
              <a:rPr lang="vi-VN" dirty="0" smtClean="0">
                <a:solidFill>
                  <a:srgbClr val="FF0000"/>
                </a:solidFill>
              </a:rPr>
              <a:t>Học </a:t>
            </a:r>
            <a:r>
              <a:rPr lang="vi-VN" dirty="0">
                <a:solidFill>
                  <a:srgbClr val="FF0000"/>
                </a:solidFill>
              </a:rPr>
              <a:t>động tác 7,8</a:t>
            </a:r>
            <a:br>
              <a:rPr lang="vi-VN" dirty="0">
                <a:solidFill>
                  <a:srgbClr val="FF0000"/>
                </a:solidFill>
              </a:rPr>
            </a:br>
            <a:endParaRPr lang="en-US" dirty="0">
              <a:solidFill>
                <a:srgbClr val="FF0000"/>
              </a:solidFill>
            </a:endParaRPr>
          </a:p>
        </p:txBody>
      </p:sp>
    </p:spTree>
    <p:extLst>
      <p:ext uri="{BB962C8B-B14F-4D97-AF65-F5344CB8AC3E}">
        <p14:creationId xmlns:p14="http://schemas.microsoft.com/office/powerpoint/2010/main" val="1734021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5" y="0"/>
            <a:ext cx="5715000" cy="838200"/>
          </a:xfrm>
        </p:spPr>
        <p:txBody>
          <a:bodyPr/>
          <a:lstStyle/>
          <a:p>
            <a:r>
              <a:rPr lang="en-US" dirty="0">
                <a:solidFill>
                  <a:srgbClr val="FF0000"/>
                </a:solidFill>
              </a:rPr>
              <a:t>1. </a:t>
            </a:r>
            <a:r>
              <a:rPr lang="en-US" dirty="0" err="1">
                <a:solidFill>
                  <a:srgbClr val="FF0000"/>
                </a:solidFill>
              </a:rPr>
              <a:t>Động</a:t>
            </a:r>
            <a:r>
              <a:rPr lang="en-US" dirty="0">
                <a:solidFill>
                  <a:srgbClr val="FF0000"/>
                </a:solidFill>
              </a:rPr>
              <a:t> </a:t>
            </a:r>
            <a:r>
              <a:rPr lang="en-US" dirty="0" err="1">
                <a:solidFill>
                  <a:srgbClr val="FF0000"/>
                </a:solidFill>
              </a:rPr>
              <a:t>tác</a:t>
            </a:r>
            <a:r>
              <a:rPr lang="en-US" dirty="0">
                <a:solidFill>
                  <a:srgbClr val="FF0000"/>
                </a:solidFill>
              </a:rPr>
              <a:t> 7: </a:t>
            </a:r>
            <a:r>
              <a:rPr lang="en-US" dirty="0" err="1">
                <a:solidFill>
                  <a:srgbClr val="FF0000"/>
                </a:solidFill>
              </a:rPr>
              <a:t>Chân</a:t>
            </a:r>
            <a:endParaRPr lang="en-US" dirty="0">
              <a:solidFill>
                <a:srgbClr val="FF0000"/>
              </a:solidFill>
            </a:endParaRPr>
          </a:p>
        </p:txBody>
      </p:sp>
      <p:sp>
        <p:nvSpPr>
          <p:cNvPr id="3" name="Content Placeholder 2"/>
          <p:cNvSpPr>
            <a:spLocks noGrp="1"/>
          </p:cNvSpPr>
          <p:nvPr>
            <p:ph idx="1"/>
          </p:nvPr>
        </p:nvSpPr>
        <p:spPr>
          <a:xfrm>
            <a:off x="0" y="1066800"/>
            <a:ext cx="9144000" cy="5562600"/>
          </a:xfrm>
        </p:spPr>
        <p:txBody>
          <a:bodyPr>
            <a:noAutofit/>
          </a:bodyPr>
          <a:lstStyle/>
          <a:p>
            <a:r>
              <a:rPr lang="vi-VN" sz="2800" dirty="0"/>
              <a:t>Nhịp 1: bước chân trái sang ngang, 2 tay dang ngang</a:t>
            </a:r>
          </a:p>
          <a:p>
            <a:r>
              <a:rPr lang="vi-VN" sz="2800" dirty="0"/>
              <a:t>Nhịp 2: đặt gót chân phải chéo trước chân trái, khuỵu gối trái, 2 tay đan chéo trên cao</a:t>
            </a:r>
          </a:p>
          <a:p>
            <a:r>
              <a:rPr lang="vi-VN" sz="2800" dirty="0"/>
              <a:t>Nhịp 3: bước chân phải sang ngang, 2 tay dang ngang</a:t>
            </a:r>
          </a:p>
          <a:p>
            <a:r>
              <a:rPr lang="vi-VN" sz="2800" dirty="0"/>
              <a:t>Nhịp 4: về tư thế chuẩn bị</a:t>
            </a:r>
          </a:p>
          <a:p>
            <a:r>
              <a:rPr lang="vi-VN" sz="2800" dirty="0"/>
              <a:t>Nhịp 5: bước chân phải sang ngang, 2 tay dang ngang</a:t>
            </a:r>
          </a:p>
          <a:p>
            <a:r>
              <a:rPr lang="vi-VN" sz="2800" dirty="0"/>
              <a:t>Nhịp 6: như nhịp 2 ngược lại</a:t>
            </a:r>
          </a:p>
          <a:p>
            <a:r>
              <a:rPr lang="vi-VN" sz="2800" dirty="0"/>
              <a:t>Nhịp 7: như nhịp 3 ngược lại</a:t>
            </a:r>
          </a:p>
          <a:p>
            <a:r>
              <a:rPr lang="vi-VN" sz="2800" dirty="0"/>
              <a:t>Nhịp 8: như nhịp 4</a:t>
            </a:r>
          </a:p>
          <a:p>
            <a:endParaRPr lang="en-US" sz="2800" dirty="0"/>
          </a:p>
        </p:txBody>
      </p:sp>
    </p:spTree>
    <p:extLst>
      <p:ext uri="{BB962C8B-B14F-4D97-AF65-F5344CB8AC3E}">
        <p14:creationId xmlns:p14="http://schemas.microsoft.com/office/powerpoint/2010/main" val="2522916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5" y="0"/>
            <a:ext cx="5715000" cy="838200"/>
          </a:xfrm>
        </p:spPr>
        <p:txBody>
          <a:bodyPr/>
          <a:lstStyle/>
          <a:p>
            <a:r>
              <a:rPr lang="en-US" dirty="0">
                <a:solidFill>
                  <a:srgbClr val="FF0000"/>
                </a:solidFill>
              </a:rPr>
              <a:t>1. </a:t>
            </a:r>
            <a:r>
              <a:rPr lang="en-US" dirty="0" err="1">
                <a:solidFill>
                  <a:srgbClr val="FF0000"/>
                </a:solidFill>
              </a:rPr>
              <a:t>Động</a:t>
            </a:r>
            <a:r>
              <a:rPr lang="en-US" dirty="0">
                <a:solidFill>
                  <a:srgbClr val="FF0000"/>
                </a:solidFill>
              </a:rPr>
              <a:t> </a:t>
            </a:r>
            <a:r>
              <a:rPr lang="en-US" dirty="0" err="1">
                <a:solidFill>
                  <a:srgbClr val="FF0000"/>
                </a:solidFill>
              </a:rPr>
              <a:t>tác</a:t>
            </a:r>
            <a:r>
              <a:rPr lang="en-US" dirty="0">
                <a:solidFill>
                  <a:srgbClr val="FF0000"/>
                </a:solidFill>
              </a:rPr>
              <a:t> 7: </a:t>
            </a:r>
            <a:r>
              <a:rPr lang="en-US" dirty="0" err="1">
                <a:solidFill>
                  <a:srgbClr val="FF0000"/>
                </a:solidFill>
              </a:rPr>
              <a:t>Chân</a:t>
            </a:r>
            <a:endParaRPr lang="en-US"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838200"/>
            <a:ext cx="4724400" cy="5943600"/>
          </a:xfrm>
          <a:prstGeom prst="rect">
            <a:avLst/>
          </a:prstGeom>
        </p:spPr>
      </p:pic>
    </p:spTree>
    <p:extLst>
      <p:ext uri="{BB962C8B-B14F-4D97-AF65-F5344CB8AC3E}">
        <p14:creationId xmlns:p14="http://schemas.microsoft.com/office/powerpoint/2010/main" val="1574213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 y="0"/>
            <a:ext cx="5715000" cy="685800"/>
          </a:xfrm>
        </p:spPr>
        <p:txBody>
          <a:bodyPr>
            <a:normAutofit fontScale="90000"/>
          </a:bodyPr>
          <a:lstStyle/>
          <a:p>
            <a:r>
              <a:rPr lang="it-IT" dirty="0">
                <a:solidFill>
                  <a:srgbClr val="FF0000"/>
                </a:solidFill>
              </a:rPr>
              <a:t>2. Động tác 8: di chuyển</a:t>
            </a:r>
            <a:endParaRPr lang="en-US" dirty="0">
              <a:solidFill>
                <a:srgbClr val="FF0000"/>
              </a:solidFill>
            </a:endParaRPr>
          </a:p>
        </p:txBody>
      </p:sp>
      <p:sp>
        <p:nvSpPr>
          <p:cNvPr id="3" name="Content Placeholder 2"/>
          <p:cNvSpPr>
            <a:spLocks noGrp="1"/>
          </p:cNvSpPr>
          <p:nvPr>
            <p:ph idx="1"/>
          </p:nvPr>
        </p:nvSpPr>
        <p:spPr>
          <a:xfrm>
            <a:off x="0" y="609600"/>
            <a:ext cx="9144000" cy="6248400"/>
          </a:xfrm>
        </p:spPr>
        <p:txBody>
          <a:bodyPr>
            <a:noAutofit/>
          </a:bodyPr>
          <a:lstStyle/>
          <a:p>
            <a:r>
              <a:rPr lang="vi-VN" sz="2800" dirty="0"/>
              <a:t>Nhịp 1: chân trái bước sang ngang, chuyển hông sang chân trái, xoay người sang trái, 2 tay chếch lên cao</a:t>
            </a:r>
          </a:p>
          <a:p>
            <a:r>
              <a:rPr lang="vi-VN" sz="2800" dirty="0"/>
              <a:t>Nhịp 2: bước khép chân phải, khuỵu 2 gối, 2 tay co xuôi ngang vai</a:t>
            </a:r>
          </a:p>
          <a:p>
            <a:r>
              <a:rPr lang="vi-VN" sz="2800" dirty="0"/>
              <a:t>Nhịp 3: như nhịp 1</a:t>
            </a:r>
          </a:p>
          <a:p>
            <a:r>
              <a:rPr lang="vi-VN" sz="2800" dirty="0"/>
              <a:t>Nhịp 4: như nhịp 2, mặt nhìn thẳng về trước</a:t>
            </a:r>
          </a:p>
          <a:p>
            <a:r>
              <a:rPr lang="vi-VN" sz="2800" dirty="0"/>
              <a:t>Nhịp 5: chân phải bước sang ngang chuyển hông sang chân phải, xoay người sang phải, 2 tay chếch dưới trước</a:t>
            </a:r>
          </a:p>
          <a:p>
            <a:r>
              <a:rPr lang="vi-VN" sz="2800" dirty="0"/>
              <a:t>Nhịp 6: bước khép chân trái, khuỵu 2 gối, 2 tay co xuôi ngang vai</a:t>
            </a:r>
          </a:p>
          <a:p>
            <a:r>
              <a:rPr lang="vi-VN" sz="2800" dirty="0"/>
              <a:t>Nhịp 7: như nhịp 5</a:t>
            </a:r>
          </a:p>
          <a:p>
            <a:r>
              <a:rPr lang="vi-VN" sz="2800" dirty="0"/>
              <a:t>Nhịp 8: như nhịp 4</a:t>
            </a:r>
          </a:p>
          <a:p>
            <a:endParaRPr lang="en-US" sz="2800" dirty="0"/>
          </a:p>
        </p:txBody>
      </p:sp>
    </p:spTree>
    <p:extLst>
      <p:ext uri="{BB962C8B-B14F-4D97-AF65-F5344CB8AC3E}">
        <p14:creationId xmlns:p14="http://schemas.microsoft.com/office/powerpoint/2010/main" val="2988992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 y="0"/>
            <a:ext cx="5715000" cy="685800"/>
          </a:xfrm>
        </p:spPr>
        <p:txBody>
          <a:bodyPr>
            <a:normAutofit fontScale="90000"/>
          </a:bodyPr>
          <a:lstStyle/>
          <a:p>
            <a:r>
              <a:rPr lang="it-IT" dirty="0">
                <a:solidFill>
                  <a:srgbClr val="FF0000"/>
                </a:solidFill>
              </a:rPr>
              <a:t>2. Động tác 8: di chuyển</a:t>
            </a:r>
            <a:endParaRPr lang="en-US"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409700" y="419100"/>
            <a:ext cx="6096000" cy="6629400"/>
          </a:xfrm>
          <a:prstGeom prst="rect">
            <a:avLst/>
          </a:prstGeom>
        </p:spPr>
      </p:pic>
    </p:spTree>
    <p:extLst>
      <p:ext uri="{BB962C8B-B14F-4D97-AF65-F5344CB8AC3E}">
        <p14:creationId xmlns:p14="http://schemas.microsoft.com/office/powerpoint/2010/main" val="2117179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vi-VN" sz="6000" b="1" i="1" dirty="0" smtClean="0">
                <a:solidFill>
                  <a:srgbClr val="FF0000"/>
                </a:solidFill>
              </a:rPr>
              <a:t>C. THỂ </a:t>
            </a:r>
            <a:r>
              <a:rPr lang="vi-VN" sz="6000" b="1" i="1" dirty="0">
                <a:solidFill>
                  <a:srgbClr val="FF0000"/>
                </a:solidFill>
              </a:rPr>
              <a:t>LỰC</a:t>
            </a:r>
            <a:r>
              <a:rPr lang="en-US" sz="6000" b="1" i="1" dirty="0">
                <a:solidFill>
                  <a:srgbClr val="FF0000"/>
                </a:solidFill>
              </a:rPr>
              <a:t/>
            </a:r>
            <a:br>
              <a:rPr lang="en-US" sz="6000" b="1" i="1" dirty="0">
                <a:solidFill>
                  <a:srgbClr val="FF0000"/>
                </a:solidFill>
              </a:rPr>
            </a:br>
            <a:endParaRPr lang="en-US" sz="6000" b="1" dirty="0">
              <a:solidFill>
                <a:srgbClr val="FF0000"/>
              </a:solidFill>
            </a:endParaRPr>
          </a:p>
        </p:txBody>
      </p:sp>
      <p:sp>
        <p:nvSpPr>
          <p:cNvPr id="3" name="Content Placeholder 2"/>
          <p:cNvSpPr>
            <a:spLocks noGrp="1"/>
          </p:cNvSpPr>
          <p:nvPr>
            <p:ph idx="1"/>
          </p:nvPr>
        </p:nvSpPr>
        <p:spPr/>
        <p:txBody>
          <a:bodyPr/>
          <a:lstStyle/>
          <a:p>
            <a:pPr marL="571500" indent="-571500">
              <a:lnSpc>
                <a:spcPct val="150000"/>
              </a:lnSpc>
              <a:buAutoNum type="romanUcPeriod"/>
            </a:pPr>
            <a:r>
              <a:rPr lang="vi-VN" b="1" i="1" dirty="0" smtClean="0">
                <a:solidFill>
                  <a:schemeClr val="accent6">
                    <a:lumMod val="75000"/>
                  </a:schemeClr>
                </a:solidFill>
              </a:rPr>
              <a:t>Bật xa về phía trước</a:t>
            </a:r>
          </a:p>
          <a:p>
            <a:pPr marL="571500" indent="-571500">
              <a:lnSpc>
                <a:spcPct val="150000"/>
              </a:lnSpc>
              <a:buAutoNum type="romanUcPeriod"/>
            </a:pPr>
            <a:r>
              <a:rPr lang="vi-VN" b="1" i="1" dirty="0" smtClean="0">
                <a:solidFill>
                  <a:schemeClr val="accent6">
                    <a:lumMod val="75000"/>
                  </a:schemeClr>
                </a:solidFill>
              </a:rPr>
              <a:t>Nằm ngửa gập bụng</a:t>
            </a:r>
            <a:endParaRPr lang="en-US" b="1" i="1" dirty="0">
              <a:solidFill>
                <a:schemeClr val="accent6">
                  <a:lumMod val="75000"/>
                </a:schemeClr>
              </a:solidFill>
            </a:endParaRPr>
          </a:p>
        </p:txBody>
      </p:sp>
    </p:spTree>
    <p:extLst>
      <p:ext uri="{BB962C8B-B14F-4D97-AF65-F5344CB8AC3E}">
        <p14:creationId xmlns:p14="http://schemas.microsoft.com/office/powerpoint/2010/main" val="42487733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2209800"/>
            <a:ext cx="7239000" cy="315815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36"/>
            <a:ext cx="9144000" cy="50907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80450"/>
            <a:ext cx="9296400" cy="509073"/>
          </a:xfrm>
          <a:prstGeom prst="rect">
            <a:avLst/>
          </a:prstGeom>
        </p:spPr>
      </p:pic>
    </p:spTree>
    <p:extLst>
      <p:ext uri="{BB962C8B-B14F-4D97-AF65-F5344CB8AC3E}">
        <p14:creationId xmlns:p14="http://schemas.microsoft.com/office/powerpoint/2010/main" val="3189209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7200" b="1" dirty="0" smtClean="0">
                <a:solidFill>
                  <a:srgbClr val="FF0000"/>
                </a:solidFill>
              </a:rPr>
              <a:t>NỘI DUNG CHÍNH</a:t>
            </a:r>
            <a:endParaRPr lang="en-US" sz="7200" b="1" dirty="0">
              <a:solidFill>
                <a:srgbClr val="FF0000"/>
              </a:solidFill>
            </a:endParaRPr>
          </a:p>
        </p:txBody>
      </p:sp>
      <p:sp>
        <p:nvSpPr>
          <p:cNvPr id="3" name="Content Placeholder 2"/>
          <p:cNvSpPr>
            <a:spLocks noGrp="1"/>
          </p:cNvSpPr>
          <p:nvPr>
            <p:ph idx="1"/>
          </p:nvPr>
        </p:nvSpPr>
        <p:spPr>
          <a:xfrm>
            <a:off x="457200" y="1981200"/>
            <a:ext cx="8229600" cy="4525963"/>
          </a:xfrm>
        </p:spPr>
        <p:txBody>
          <a:bodyPr>
            <a:normAutofit fontScale="77500" lnSpcReduction="20000"/>
          </a:bodyPr>
          <a:lstStyle/>
          <a:p>
            <a:pPr marL="571500" indent="-571500">
              <a:lnSpc>
                <a:spcPct val="200000"/>
              </a:lnSpc>
              <a:buAutoNum type="romanUcPeriod"/>
            </a:pPr>
            <a:r>
              <a:rPr lang="vi-VN" sz="4800" b="1" i="1" dirty="0" smtClean="0">
                <a:solidFill>
                  <a:schemeClr val="accent6">
                    <a:lumMod val="50000"/>
                  </a:schemeClr>
                </a:solidFill>
                <a:latin typeface="+mj-lt"/>
              </a:rPr>
              <a:t>NHẢY </a:t>
            </a:r>
            <a:r>
              <a:rPr lang="vi-VN" sz="4800" b="1" i="1" dirty="0" smtClean="0">
                <a:solidFill>
                  <a:schemeClr val="accent6">
                    <a:lumMod val="50000"/>
                  </a:schemeClr>
                </a:solidFill>
                <a:latin typeface="+mj-lt"/>
              </a:rPr>
              <a:t>CAO KIỂU NẰM NGHIÊNG</a:t>
            </a:r>
            <a:endParaRPr lang="vi-VN" sz="4800" b="1" i="1" dirty="0" smtClean="0">
              <a:solidFill>
                <a:schemeClr val="accent6">
                  <a:lumMod val="50000"/>
                </a:schemeClr>
              </a:solidFill>
              <a:latin typeface="+mj-lt"/>
            </a:endParaRPr>
          </a:p>
          <a:p>
            <a:pPr marL="571500" indent="-571500">
              <a:lnSpc>
                <a:spcPct val="200000"/>
              </a:lnSpc>
              <a:buAutoNum type="romanUcPeriod"/>
            </a:pPr>
            <a:r>
              <a:rPr lang="vi-VN" sz="4800" b="1" i="1" dirty="0" smtClean="0">
                <a:solidFill>
                  <a:schemeClr val="accent6">
                    <a:lumMod val="50000"/>
                  </a:schemeClr>
                </a:solidFill>
                <a:latin typeface="+mj-lt"/>
              </a:rPr>
              <a:t> BÀI THỂ DỤC</a:t>
            </a:r>
          </a:p>
          <a:p>
            <a:pPr marL="571500" indent="-571500">
              <a:lnSpc>
                <a:spcPct val="200000"/>
              </a:lnSpc>
              <a:buAutoNum type="romanUcPeriod"/>
            </a:pPr>
            <a:r>
              <a:rPr lang="vi-VN" sz="4800" b="1" i="1" dirty="0" smtClean="0">
                <a:solidFill>
                  <a:schemeClr val="accent6">
                    <a:lumMod val="50000"/>
                  </a:schemeClr>
                </a:solidFill>
                <a:latin typeface="+mj-lt"/>
              </a:rPr>
              <a:t> THỂ LỰC</a:t>
            </a:r>
            <a:endParaRPr lang="en-US" sz="4800" b="1" i="1" dirty="0">
              <a:solidFill>
                <a:schemeClr val="accent6">
                  <a:lumMod val="50000"/>
                </a:schemeClr>
              </a:solidFill>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142999"/>
            <a:ext cx="7924800" cy="990601"/>
          </a:xfrm>
          <a:prstGeom prst="rect">
            <a:avLst/>
          </a:prstGeom>
        </p:spPr>
      </p:pic>
    </p:spTree>
    <p:extLst>
      <p:ext uri="{BB962C8B-B14F-4D97-AF65-F5344CB8AC3E}">
        <p14:creationId xmlns:p14="http://schemas.microsoft.com/office/powerpoint/2010/main" val="3965266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9296400" cy="1143000"/>
          </a:xfrm>
        </p:spPr>
        <p:txBody>
          <a:bodyPr>
            <a:noAutofit/>
          </a:bodyPr>
          <a:lstStyle/>
          <a:p>
            <a:r>
              <a:rPr lang="vi-VN" sz="4000" b="1" dirty="0" smtClean="0">
                <a:solidFill>
                  <a:srgbClr val="FF0000"/>
                </a:solidFill>
              </a:rPr>
              <a:t>A. NHẢY </a:t>
            </a:r>
            <a:r>
              <a:rPr lang="vi-VN" sz="4000" b="1" dirty="0" smtClean="0">
                <a:solidFill>
                  <a:srgbClr val="FF0000"/>
                </a:solidFill>
              </a:rPr>
              <a:t>CAO KIỂU NẰM NGHIÊNG</a:t>
            </a:r>
            <a:endParaRPr lang="en-US" sz="4000" b="1" dirty="0">
              <a:solidFill>
                <a:srgbClr val="FF0000"/>
              </a:solidFill>
            </a:endParaRPr>
          </a:p>
        </p:txBody>
      </p:sp>
      <p:sp>
        <p:nvSpPr>
          <p:cNvPr id="3" name="Content Placeholder 2"/>
          <p:cNvSpPr>
            <a:spLocks noGrp="1"/>
          </p:cNvSpPr>
          <p:nvPr>
            <p:ph idx="1"/>
          </p:nvPr>
        </p:nvSpPr>
        <p:spPr>
          <a:xfrm>
            <a:off x="152400" y="1600200"/>
            <a:ext cx="9067800" cy="4525963"/>
          </a:xfrm>
        </p:spPr>
        <p:txBody>
          <a:bodyPr>
            <a:normAutofit fontScale="92500" lnSpcReduction="20000"/>
          </a:bodyPr>
          <a:lstStyle/>
          <a:p>
            <a:pPr marL="0" marR="0" indent="0">
              <a:lnSpc>
                <a:spcPct val="115000"/>
              </a:lnSpc>
              <a:spcBef>
                <a:spcPts val="0"/>
              </a:spcBef>
              <a:spcAft>
                <a:spcPts val="1000"/>
              </a:spcAft>
              <a:buNone/>
            </a:pPr>
            <a:r>
              <a:rPr lang="en-US" sz="4000" b="1" dirty="0" smtClean="0">
                <a:latin typeface="Times New Roman"/>
                <a:ea typeface="Calibri"/>
                <a:cs typeface="Times New Roman"/>
              </a:rPr>
              <a:t>I. </a:t>
            </a:r>
            <a:r>
              <a:rPr lang="vi-VN" sz="4000" b="1" dirty="0" smtClean="0">
                <a:latin typeface="Times New Roman"/>
                <a:ea typeface="Calibri"/>
                <a:cs typeface="Times New Roman"/>
              </a:rPr>
              <a:t>Ôn </a:t>
            </a:r>
            <a:r>
              <a:rPr lang="vi-VN" sz="4000" b="1" dirty="0">
                <a:latin typeface="Times New Roman"/>
                <a:ea typeface="Calibri"/>
                <a:cs typeface="Times New Roman"/>
              </a:rPr>
              <a:t>giậm nhảy đá </a:t>
            </a:r>
            <a:r>
              <a:rPr lang="vi-VN" sz="4000" b="1" dirty="0" smtClean="0">
                <a:latin typeface="Times New Roman"/>
                <a:ea typeface="Calibri"/>
                <a:cs typeface="Times New Roman"/>
              </a:rPr>
              <a:t>lăng</a:t>
            </a:r>
          </a:p>
          <a:p>
            <a:pPr marL="0" marR="0" indent="0">
              <a:lnSpc>
                <a:spcPct val="115000"/>
              </a:lnSpc>
              <a:spcBef>
                <a:spcPts val="0"/>
              </a:spcBef>
              <a:spcAft>
                <a:spcPts val="1000"/>
              </a:spcAft>
              <a:buNone/>
            </a:pPr>
            <a:endParaRPr lang="en-US" sz="4000" dirty="0">
              <a:ea typeface="Calibri"/>
              <a:cs typeface="Times New Roman"/>
            </a:endParaRPr>
          </a:p>
          <a:p>
            <a:pPr marL="0" marR="0" indent="0">
              <a:lnSpc>
                <a:spcPct val="115000"/>
              </a:lnSpc>
              <a:spcBef>
                <a:spcPts val="0"/>
              </a:spcBef>
              <a:spcAft>
                <a:spcPts val="1000"/>
              </a:spcAft>
              <a:buNone/>
            </a:pPr>
            <a:r>
              <a:rPr lang="vi-VN" sz="4000" b="1" dirty="0" smtClean="0">
                <a:latin typeface="Times New Roman"/>
                <a:ea typeface="Calibri"/>
                <a:cs typeface="Times New Roman"/>
              </a:rPr>
              <a:t>II</a:t>
            </a:r>
            <a:r>
              <a:rPr lang="vi-VN" sz="4000" b="1" dirty="0">
                <a:latin typeface="Times New Roman"/>
                <a:ea typeface="Calibri"/>
                <a:cs typeface="Times New Roman"/>
              </a:rPr>
              <a:t>. Ôn đà chính diện đá lăng thu chân giậm qua </a:t>
            </a:r>
            <a:r>
              <a:rPr lang="vi-VN" sz="4000" b="1" dirty="0" smtClean="0">
                <a:latin typeface="Times New Roman"/>
                <a:ea typeface="Calibri"/>
                <a:cs typeface="Times New Roman"/>
              </a:rPr>
              <a:t>xà</a:t>
            </a:r>
          </a:p>
          <a:p>
            <a:pPr marL="0" marR="0" indent="0">
              <a:lnSpc>
                <a:spcPct val="115000"/>
              </a:lnSpc>
              <a:spcBef>
                <a:spcPts val="0"/>
              </a:spcBef>
              <a:spcAft>
                <a:spcPts val="1000"/>
              </a:spcAft>
              <a:buNone/>
            </a:pPr>
            <a:r>
              <a:rPr lang="vi-VN" sz="4000" b="1" dirty="0">
                <a:latin typeface="Times New Roman"/>
                <a:ea typeface="Calibri"/>
                <a:cs typeface="Times New Roman"/>
              </a:rPr>
              <a:t/>
            </a:r>
            <a:br>
              <a:rPr lang="vi-VN" sz="4000" b="1" dirty="0">
                <a:latin typeface="Times New Roman"/>
                <a:ea typeface="Calibri"/>
                <a:cs typeface="Times New Roman"/>
              </a:rPr>
            </a:br>
            <a:r>
              <a:rPr lang="vi-VN" sz="4000" b="1" dirty="0" smtClean="0">
                <a:latin typeface="Times New Roman"/>
                <a:ea typeface="Calibri"/>
                <a:cs typeface="Times New Roman"/>
              </a:rPr>
              <a:t>III</a:t>
            </a:r>
            <a:r>
              <a:rPr lang="vi-VN" sz="4000" b="1" dirty="0">
                <a:latin typeface="Times New Roman"/>
                <a:ea typeface="Calibri"/>
                <a:cs typeface="Times New Roman"/>
              </a:rPr>
              <a:t>. Đứng tại chỗ đá lăng, xoay mũi (gót) bàn chân</a:t>
            </a:r>
            <a:endParaRPr lang="en-US" sz="4000" dirty="0">
              <a:ea typeface="Calibri"/>
              <a:cs typeface="Times New Roman"/>
            </a:endParaRPr>
          </a:p>
          <a:p>
            <a:pPr marL="0" indent="0">
              <a:lnSpc>
                <a:spcPct val="150000"/>
              </a:lnSpc>
              <a:buNone/>
            </a:pPr>
            <a:endParaRPr lang="en-US" sz="4000" b="1" i="1" dirty="0">
              <a:solidFill>
                <a:srgbClr val="C00000"/>
              </a:solidFill>
              <a:latin typeface="+mj-lt"/>
            </a:endParaRPr>
          </a:p>
        </p:txBody>
      </p:sp>
    </p:spTree>
    <p:extLst>
      <p:ext uri="{BB962C8B-B14F-4D97-AF65-F5344CB8AC3E}">
        <p14:creationId xmlns:p14="http://schemas.microsoft.com/office/powerpoint/2010/main" val="2067128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hảy cao nằm nghiêng.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2400" y="838200"/>
            <a:ext cx="8839199" cy="5715000"/>
          </a:xfrm>
        </p:spPr>
      </p:pic>
    </p:spTree>
    <p:extLst>
      <p:ext uri="{BB962C8B-B14F-4D97-AF65-F5344CB8AC3E}">
        <p14:creationId xmlns:p14="http://schemas.microsoft.com/office/powerpoint/2010/main" val="38242160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857250" lvl="0" indent="-857250">
              <a:lnSpc>
                <a:spcPct val="115000"/>
              </a:lnSpc>
              <a:spcBef>
                <a:spcPts val="0"/>
              </a:spcBef>
              <a:spcAft>
                <a:spcPts val="1000"/>
              </a:spcAft>
            </a:pPr>
            <a:r>
              <a:rPr lang="vi-VN" sz="4000" b="1" dirty="0" smtClean="0">
                <a:solidFill>
                  <a:srgbClr val="FF0000"/>
                </a:solidFill>
                <a:ea typeface="Calibri"/>
                <a:cs typeface="Times New Roman"/>
              </a:rPr>
              <a:t>I. Ôn </a:t>
            </a:r>
            <a:r>
              <a:rPr lang="vi-VN" sz="4000" b="1" dirty="0">
                <a:solidFill>
                  <a:srgbClr val="FF0000"/>
                </a:solidFill>
                <a:ea typeface="Calibri"/>
                <a:cs typeface="Times New Roman"/>
              </a:rPr>
              <a:t>giậm nhảy đá lăng</a:t>
            </a:r>
            <a:br>
              <a:rPr lang="vi-VN" sz="4000" b="1" dirty="0">
                <a:solidFill>
                  <a:srgbClr val="FF0000"/>
                </a:solidFill>
                <a:ea typeface="Calibri"/>
                <a:cs typeface="Times New Roman"/>
              </a:rPr>
            </a:br>
            <a:endParaRPr lang="en-US" sz="4000" dirty="0">
              <a:solidFill>
                <a:srgbClr val="FF0000"/>
              </a:solidFill>
            </a:endParaRPr>
          </a:p>
        </p:txBody>
      </p:sp>
      <p:sp>
        <p:nvSpPr>
          <p:cNvPr id="3" name="Content Placeholder 2"/>
          <p:cNvSpPr>
            <a:spLocks noGrp="1"/>
          </p:cNvSpPr>
          <p:nvPr>
            <p:ph idx="1"/>
          </p:nvPr>
        </p:nvSpPr>
        <p:spPr/>
        <p:txBody>
          <a:bodyPr>
            <a:normAutofit/>
          </a:bodyPr>
          <a:lstStyle/>
          <a:p>
            <a:pPr marL="0" marR="0" indent="0">
              <a:lnSpc>
                <a:spcPct val="115000"/>
              </a:lnSpc>
              <a:spcBef>
                <a:spcPts val="0"/>
              </a:spcBef>
              <a:spcAft>
                <a:spcPts val="1000"/>
              </a:spcAft>
              <a:buNone/>
            </a:pPr>
            <a:r>
              <a:rPr lang="vi-VN" sz="3600" dirty="0">
                <a:latin typeface="Times New Roman"/>
                <a:ea typeface="Calibri"/>
                <a:cs typeface="Times New Roman"/>
              </a:rPr>
              <a:t>- 1 bước giậm nhảy đá lăng.</a:t>
            </a:r>
            <a:endParaRPr lang="en-US" sz="3600" dirty="0">
              <a:ea typeface="Calibri"/>
              <a:cs typeface="Times New Roman"/>
            </a:endParaRPr>
          </a:p>
          <a:p>
            <a:pPr marL="0" marR="0" indent="0">
              <a:lnSpc>
                <a:spcPct val="115000"/>
              </a:lnSpc>
              <a:spcBef>
                <a:spcPts val="0"/>
              </a:spcBef>
              <a:spcAft>
                <a:spcPts val="1000"/>
              </a:spcAft>
              <a:buNone/>
            </a:pPr>
            <a:r>
              <a:rPr lang="vi-VN" sz="3600" dirty="0">
                <a:latin typeface="Times New Roman"/>
                <a:ea typeface="Calibri"/>
                <a:cs typeface="Times New Roman"/>
              </a:rPr>
              <a:t>- 3 bước giậm nhảy đá lăng.</a:t>
            </a:r>
            <a:endParaRPr lang="en-US" sz="3600" dirty="0">
              <a:ea typeface="Calibri"/>
              <a:cs typeface="Times New Roman"/>
            </a:endParaRPr>
          </a:p>
          <a:p>
            <a:endParaRPr lang="en-US" sz="3600" dirty="0"/>
          </a:p>
        </p:txBody>
      </p:sp>
    </p:spTree>
    <p:extLst>
      <p:ext uri="{BB962C8B-B14F-4D97-AF65-F5344CB8AC3E}">
        <p14:creationId xmlns:p14="http://schemas.microsoft.com/office/powerpoint/2010/main" val="1124155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762000"/>
            <a:ext cx="6858000" cy="5310981"/>
          </a:xfrm>
          <a:solidFill>
            <a:schemeClr val="bg1"/>
          </a:solidFill>
        </p:spPr>
      </p:pic>
      <p:sp>
        <p:nvSpPr>
          <p:cNvPr id="5" name="Rectangle 4"/>
          <p:cNvSpPr/>
          <p:nvPr/>
        </p:nvSpPr>
        <p:spPr>
          <a:xfrm>
            <a:off x="1066800" y="762000"/>
            <a:ext cx="68580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69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vi-VN" dirty="0">
                <a:solidFill>
                  <a:srgbClr val="FF0000"/>
                </a:solidFill>
              </a:rPr>
              <a:t>II. Ôn đà chính diện đá lăng thu chân giậm qua xà</a:t>
            </a:r>
            <a:endParaRPr lang="en-US" dirty="0">
              <a:solidFill>
                <a:srgbClr val="FF0000"/>
              </a:solidFill>
            </a:endParaRPr>
          </a:p>
        </p:txBody>
      </p:sp>
      <p:sp>
        <p:nvSpPr>
          <p:cNvPr id="3" name="Content Placeholder 2"/>
          <p:cNvSpPr>
            <a:spLocks noGrp="1"/>
          </p:cNvSpPr>
          <p:nvPr>
            <p:ph idx="1"/>
          </p:nvPr>
        </p:nvSpPr>
        <p:spPr>
          <a:xfrm>
            <a:off x="533400" y="1981200"/>
            <a:ext cx="8229600" cy="4525963"/>
          </a:xfrm>
        </p:spPr>
        <p:txBody>
          <a:bodyPr/>
          <a:lstStyle/>
          <a:p>
            <a:pPr marL="0" indent="0">
              <a:buNone/>
            </a:pPr>
            <a:r>
              <a:rPr lang="vi-VN" dirty="0"/>
              <a:t> </a:t>
            </a:r>
            <a:r>
              <a:rPr lang="en-US" dirty="0" smtClean="0"/>
              <a:t>  </a:t>
            </a:r>
            <a:r>
              <a:rPr lang="vi-VN" dirty="0" smtClean="0"/>
              <a:t>1</a:t>
            </a:r>
            <a:r>
              <a:rPr lang="vi-VN" dirty="0"/>
              <a:t>. Đi 3 bước đá lăng thu chân giậm qua xà</a:t>
            </a:r>
            <a:r>
              <a:rPr lang="vi-VN" dirty="0" smtClean="0"/>
              <a:t>.</a:t>
            </a:r>
          </a:p>
          <a:p>
            <a:pPr marL="0" indent="0">
              <a:buNone/>
            </a:pPr>
            <a:endParaRPr lang="vi-VN" dirty="0"/>
          </a:p>
          <a:p>
            <a:pPr marL="0" indent="0">
              <a:buNone/>
            </a:pPr>
            <a:r>
              <a:rPr lang="vi-VN" dirty="0"/>
              <a:t>    2. Chạy 3 bước đá lăng thu chân giậm qua xà.</a:t>
            </a:r>
            <a:endParaRPr lang="en-US" dirty="0"/>
          </a:p>
        </p:txBody>
      </p:sp>
    </p:spTree>
    <p:extLst>
      <p:ext uri="{BB962C8B-B14F-4D97-AF65-F5344CB8AC3E}">
        <p14:creationId xmlns:p14="http://schemas.microsoft.com/office/powerpoint/2010/main" val="298395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1447800"/>
          </a:xfrm>
        </p:spPr>
        <p:txBody>
          <a:bodyPr>
            <a:normAutofit fontScale="90000"/>
          </a:bodyPr>
          <a:lstStyle/>
          <a:p>
            <a:r>
              <a:rPr lang="vi-VN" dirty="0">
                <a:solidFill>
                  <a:srgbClr val="FF0000"/>
                </a:solidFill>
              </a:rPr>
              <a:t>III. Đứng tại chỗ đá lăng, xoay mũi (gót) bàn </a:t>
            </a:r>
            <a:r>
              <a:rPr lang="vi-VN" dirty="0" smtClean="0">
                <a:solidFill>
                  <a:srgbClr val="FF0000"/>
                </a:solidFill>
              </a:rPr>
              <a:t>chân</a:t>
            </a:r>
            <a:br>
              <a:rPr lang="vi-VN"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lstStyle/>
          <a:p>
            <a:pPr marL="514350" indent="-514350">
              <a:buAutoNum type="arabicPeriod"/>
            </a:pPr>
            <a:r>
              <a:rPr lang="vi-VN" i="1" u="sng" dirty="0" smtClean="0">
                <a:solidFill>
                  <a:srgbClr val="FF0000"/>
                </a:solidFill>
              </a:rPr>
              <a:t>Chuẩn bị</a:t>
            </a:r>
          </a:p>
          <a:p>
            <a:pPr marL="0" indent="0">
              <a:buNone/>
            </a:pPr>
            <a:endParaRPr lang="vi-VN" dirty="0" smtClean="0"/>
          </a:p>
          <a:p>
            <a:pPr marL="0" indent="0">
              <a:buNone/>
            </a:pPr>
            <a:r>
              <a:rPr lang="en-US" dirty="0" smtClean="0"/>
              <a:t>    </a:t>
            </a:r>
            <a:r>
              <a:rPr lang="vi-VN" dirty="0" smtClean="0"/>
              <a:t>Chân </a:t>
            </a:r>
            <a:r>
              <a:rPr lang="vi-VN" dirty="0"/>
              <a:t>giậm nhảy đặt phía trước, chân lăng phía sau hơi co mũi bàn chân chạm đất, 2 tay buông tự nhiên.</a:t>
            </a:r>
            <a:endParaRPr lang="en-US" dirty="0"/>
          </a:p>
          <a:p>
            <a:pPr marL="0" indent="0">
              <a:buNone/>
            </a:pPr>
            <a:endParaRPr lang="en-US" dirty="0"/>
          </a:p>
        </p:txBody>
      </p:sp>
    </p:spTree>
    <p:extLst>
      <p:ext uri="{BB962C8B-B14F-4D97-AF65-F5344CB8AC3E}">
        <p14:creationId xmlns:p14="http://schemas.microsoft.com/office/powerpoint/2010/main" val="662517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vi-VN" dirty="0">
                <a:solidFill>
                  <a:srgbClr val="FF0000"/>
                </a:solidFill>
              </a:rPr>
              <a:t>III. Đứng tại chỗ đá lăng, xoay mũi (gót) bàn chân</a:t>
            </a:r>
            <a:endParaRPr lang="en-US" dirty="0">
              <a:solidFill>
                <a:srgbClr val="FF0000"/>
              </a:solidFill>
            </a:endParaRPr>
          </a:p>
        </p:txBody>
      </p:sp>
      <p:sp>
        <p:nvSpPr>
          <p:cNvPr id="3" name="Content Placeholder 2"/>
          <p:cNvSpPr>
            <a:spLocks noGrp="1"/>
          </p:cNvSpPr>
          <p:nvPr>
            <p:ph idx="1"/>
          </p:nvPr>
        </p:nvSpPr>
        <p:spPr>
          <a:xfrm>
            <a:off x="228600" y="1600200"/>
            <a:ext cx="8839200" cy="4525963"/>
          </a:xfrm>
        </p:spPr>
        <p:txBody>
          <a:bodyPr>
            <a:normAutofit fontScale="47500" lnSpcReduction="20000"/>
          </a:bodyPr>
          <a:lstStyle/>
          <a:p>
            <a:pPr marL="0" indent="0">
              <a:buNone/>
            </a:pPr>
            <a:r>
              <a:rPr lang="vi-VN" sz="5800" i="1" u="sng" dirty="0">
                <a:solidFill>
                  <a:srgbClr val="FF0000"/>
                </a:solidFill>
              </a:rPr>
              <a:t>2. Động </a:t>
            </a:r>
            <a:r>
              <a:rPr lang="vi-VN" sz="5800" i="1" u="sng" dirty="0" smtClean="0">
                <a:solidFill>
                  <a:srgbClr val="FF0000"/>
                </a:solidFill>
              </a:rPr>
              <a:t>tác</a:t>
            </a:r>
          </a:p>
          <a:p>
            <a:pPr marL="0" indent="0">
              <a:buNone/>
            </a:pPr>
            <a:endParaRPr lang="vi-VN" i="1" u="sng" dirty="0">
              <a:solidFill>
                <a:srgbClr val="FF0000"/>
              </a:solidFill>
            </a:endParaRPr>
          </a:p>
          <a:p>
            <a:pPr marL="0" indent="0">
              <a:lnSpc>
                <a:spcPct val="160000"/>
              </a:lnSpc>
              <a:buNone/>
            </a:pPr>
            <a:r>
              <a:rPr lang="en-US" dirty="0" smtClean="0"/>
              <a:t>          </a:t>
            </a:r>
            <a:r>
              <a:rPr lang="vi-VN" sz="5100" dirty="0" smtClean="0"/>
              <a:t>Dùng </a:t>
            </a:r>
            <a:r>
              <a:rPr lang="vi-VN" sz="5100" dirty="0"/>
              <a:t>sức của đùi, hông chủ động đá lăng về phía trước lên cao, sau đó xoay mũi bàn chân vào phía trong (theo hướng má trong bàn chân), đồng thời xoay thân người và xoay chân giậm thành tư thế mông quay về phía trước so với hướng ban đầu xoay 180 độ, tay bên chân lăng lăn lên ép xuống, chân lăng lúc này ở trên cao phía sau, thân người ngả về trước.</a:t>
            </a:r>
          </a:p>
        </p:txBody>
      </p:sp>
    </p:spTree>
    <p:extLst>
      <p:ext uri="{BB962C8B-B14F-4D97-AF65-F5344CB8AC3E}">
        <p14:creationId xmlns:p14="http://schemas.microsoft.com/office/powerpoint/2010/main" val="474795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448</TotalTime>
  <Words>536</Words>
  <Application>Microsoft Office PowerPoint</Application>
  <PresentationFormat>On-screen Show (4:3)</PresentationFormat>
  <Paragraphs>56</Paragraphs>
  <Slides>19</Slides>
  <Notes>1</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NỘI DUNG CHÍNH</vt:lpstr>
      <vt:lpstr>A. NHẢY CAO KIỂU NẰM NGHIÊNG</vt:lpstr>
      <vt:lpstr>PowerPoint Presentation</vt:lpstr>
      <vt:lpstr>I. Ôn giậm nhảy đá lăng </vt:lpstr>
      <vt:lpstr>PowerPoint Presentation</vt:lpstr>
      <vt:lpstr>II. Ôn đà chính diện đá lăng thu chân giậm qua xà</vt:lpstr>
      <vt:lpstr>III. Đứng tại chỗ đá lăng, xoay mũi (gót) bàn chân </vt:lpstr>
      <vt:lpstr>III. Đứng tại chỗ đá lăng, xoay mũi (gót) bàn chân</vt:lpstr>
      <vt:lpstr>PowerPoint Presentation</vt:lpstr>
      <vt:lpstr>B. BÀI THỂ DỤC</vt:lpstr>
      <vt:lpstr>I. Ôn lại động tác 1,2,3,4,5,6 </vt:lpstr>
      <vt:lpstr>II. Học động tác 7,8 </vt:lpstr>
      <vt:lpstr>1. Động tác 7: Chân</vt:lpstr>
      <vt:lpstr>1. Động tác 7: Chân</vt:lpstr>
      <vt:lpstr>2. Động tác 8: di chuyển</vt:lpstr>
      <vt:lpstr>2. Động tác 8: di chuyển</vt:lpstr>
      <vt:lpstr>C. THỂ LỰC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40</cp:revision>
  <dcterms:created xsi:type="dcterms:W3CDTF">2021-09-01T11:32:04Z</dcterms:created>
  <dcterms:modified xsi:type="dcterms:W3CDTF">2021-09-19T02:56:27Z</dcterms:modified>
</cp:coreProperties>
</file>